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Nunito"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jp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8a1aef8935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8a1aef8935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8a1aef8935_0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8a1aef8935_0_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8a1aef8935_0_5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8a1aef8935_0_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8a1aef8935_0_5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8a1aef8935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8a1aef8935_0_5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8a1aef8935_0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8a1aef8935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8a1aef8935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8a1aef8935_0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8a1aef8935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8a1aef8935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8a1aef8935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8a1aef8935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8a1aef8935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8a1aef8935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8a1aef8935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8a1aef8935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8a1aef8935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8a1aef8935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8a1aef8935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8a1aef8935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8a1aef8935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8a1aef8935_0_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8a1aef8935_0_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8a1aef8935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8a1aef8935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a1aef8935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a1aef8935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18.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3.xml"/><Relationship Id="rId7" Type="http://schemas.openxmlformats.org/officeDocument/2006/relationships/image" Target="../media/image2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notesSlide" Target="../notesSlides/notesSlide11.xml"/><Relationship Id="rId9"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2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26.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3.xml"/><Relationship Id="rId7" Type="http://schemas.openxmlformats.org/officeDocument/2006/relationships/image" Target="../media/image8.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notesSlide" Target="../notesSlides/notesSlide6.xml"/><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1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Layout" Target="../slideLayouts/slideLayout3.xml"/><Relationship Id="rId7" Type="http://schemas.openxmlformats.org/officeDocument/2006/relationships/image" Target="../media/image16.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9.xml"/><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311700" y="1092250"/>
            <a:ext cx="8520600" cy="135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500" b="1">
                <a:solidFill>
                  <a:srgbClr val="FF0000"/>
                </a:solidFill>
                <a:latin typeface="Times New Roman"/>
                <a:ea typeface="Times New Roman"/>
                <a:cs typeface="Times New Roman"/>
                <a:sym typeface="Times New Roman"/>
              </a:rPr>
              <a:t>2D Oscillators for Oscillatory Neural Network to solve n-city Travelling Salesman Problem</a:t>
            </a:r>
            <a:endParaRPr sz="4900">
              <a:solidFill>
                <a:srgbClr val="FF0000"/>
              </a:solidFill>
            </a:endParaRPr>
          </a:p>
        </p:txBody>
      </p:sp>
      <p:sp>
        <p:nvSpPr>
          <p:cNvPr id="129" name="Google Shape;129;p13"/>
          <p:cNvSpPr txBox="1">
            <a:spLocks noGrp="1"/>
          </p:cNvSpPr>
          <p:nvPr>
            <p:ph type="subTitle" idx="1"/>
          </p:nvPr>
        </p:nvSpPr>
        <p:spPr>
          <a:xfrm>
            <a:off x="1858700" y="2242630"/>
            <a:ext cx="5361300" cy="169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0000"/>
                </a:solidFill>
              </a:rPr>
              <a:t>EE746: Neuromorphic Engineering Project</a:t>
            </a:r>
            <a:endParaRPr>
              <a:solidFill>
                <a:srgbClr val="000000"/>
              </a:solidFill>
            </a:endParaRPr>
          </a:p>
          <a:p>
            <a:pPr marL="0" lvl="0" indent="0" algn="ctr" rtl="0">
              <a:spcBef>
                <a:spcPts val="0"/>
              </a:spcBef>
              <a:spcAft>
                <a:spcPts val="0"/>
              </a:spcAft>
              <a:buNone/>
            </a:pPr>
            <a:endParaRPr>
              <a:solidFill>
                <a:srgbClr val="000000"/>
              </a:solidFill>
            </a:endParaRPr>
          </a:p>
          <a:p>
            <a:pPr marL="0" lvl="0" indent="0" algn="ctr" rtl="0">
              <a:spcBef>
                <a:spcPts val="0"/>
              </a:spcBef>
              <a:spcAft>
                <a:spcPts val="0"/>
              </a:spcAft>
              <a:buNone/>
            </a:pPr>
            <a:r>
              <a:rPr lang="en">
                <a:solidFill>
                  <a:srgbClr val="000000"/>
                </a:solidFill>
              </a:rPr>
              <a:t>Presented By:</a:t>
            </a:r>
            <a:endParaRPr>
              <a:solidFill>
                <a:srgbClr val="000000"/>
              </a:solidFill>
            </a:endParaRPr>
          </a:p>
          <a:p>
            <a:pPr marL="0" lvl="0" indent="0" algn="ctr" rtl="0">
              <a:spcBef>
                <a:spcPts val="0"/>
              </a:spcBef>
              <a:spcAft>
                <a:spcPts val="0"/>
              </a:spcAft>
              <a:buNone/>
            </a:pPr>
            <a:r>
              <a:rPr lang="en">
                <a:solidFill>
                  <a:srgbClr val="000000"/>
                </a:solidFill>
              </a:rPr>
              <a:t>Anugole Sai Gaurav and Vishwas Bharti</a:t>
            </a:r>
            <a:endParaRPr>
              <a:solidFill>
                <a:srgbClr val="000000"/>
              </a:solidFill>
            </a:endParaRPr>
          </a:p>
          <a:p>
            <a:pPr marL="0" lvl="0" indent="0" algn="ctr" rtl="0">
              <a:spcBef>
                <a:spcPts val="0"/>
              </a:spcBef>
              <a:spcAft>
                <a:spcPts val="0"/>
              </a:spcAft>
              <a:buNone/>
            </a:pPr>
            <a:r>
              <a:rPr lang="en">
                <a:solidFill>
                  <a:srgbClr val="000000"/>
                </a:solidFill>
              </a:rPr>
              <a:t>Third Year Undergraduate, EE Dept.</a:t>
            </a:r>
            <a:endParaRPr>
              <a:solidFill>
                <a:srgbClr val="000000"/>
              </a:solidFill>
            </a:endParaRPr>
          </a:p>
          <a:p>
            <a:pPr marL="0" lvl="0" indent="0" algn="ctr" rtl="0">
              <a:spcBef>
                <a:spcPts val="0"/>
              </a:spcBef>
              <a:spcAft>
                <a:spcPts val="0"/>
              </a:spcAft>
              <a:buNone/>
            </a:pPr>
            <a:endParaRPr>
              <a:solidFill>
                <a:srgbClr val="000000"/>
              </a:solidFill>
            </a:endParaRPr>
          </a:p>
          <a:p>
            <a:pPr marL="0" lvl="0" indent="0" algn="ctr" rtl="0">
              <a:spcBef>
                <a:spcPts val="0"/>
              </a:spcBef>
              <a:spcAft>
                <a:spcPts val="0"/>
              </a:spcAft>
              <a:buNone/>
            </a:pPr>
            <a:r>
              <a:rPr lang="en">
                <a:solidFill>
                  <a:srgbClr val="000000"/>
                </a:solidFill>
              </a:rPr>
              <a:t>Mentor: Shashwat Shukla</a:t>
            </a:r>
            <a:endParaRPr>
              <a:solidFill>
                <a:srgbClr val="000000"/>
              </a:solidFill>
            </a:endParaRPr>
          </a:p>
        </p:txBody>
      </p:sp>
      <p:pic>
        <p:nvPicPr>
          <p:cNvPr id="3" name="Recorded Sound">
            <a:hlinkClick r:id="" action="ppaction://media"/>
            <a:extLst>
              <a:ext uri="{FF2B5EF4-FFF2-40B4-BE49-F238E27FC236}">
                <a16:creationId xmlns:a16="http://schemas.microsoft.com/office/drawing/2014/main" id="{9B59D46C-F1E3-4258-B7B2-3DC4E434A7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0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819150" y="319175"/>
            <a:ext cx="7505700" cy="61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1155CC"/>
                </a:solidFill>
              </a:rPr>
              <a:t>2D Oscillator: Hybrid (Variant II &amp; III)</a:t>
            </a:r>
            <a:endParaRPr>
              <a:solidFill>
                <a:srgbClr val="1155CC"/>
              </a:solidFill>
            </a:endParaRPr>
          </a:p>
        </p:txBody>
      </p:sp>
      <p:sp>
        <p:nvSpPr>
          <p:cNvPr id="223" name="Google Shape;223;p22"/>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224" name="Google Shape;224;p22"/>
          <p:cNvSpPr txBox="1"/>
          <p:nvPr/>
        </p:nvSpPr>
        <p:spPr>
          <a:xfrm>
            <a:off x="441925" y="982050"/>
            <a:ext cx="7868700" cy="871500"/>
          </a:xfrm>
          <a:prstGeom prst="rect">
            <a:avLst/>
          </a:prstGeom>
          <a:noFill/>
          <a:ln>
            <a:noFill/>
          </a:ln>
        </p:spPr>
        <p:txBody>
          <a:bodyPr spcFirstLastPara="1" wrap="square" lIns="91425" tIns="91425" rIns="91425" bIns="91425" anchor="t" anchorCtr="0">
            <a:noAutofit/>
          </a:bodyPr>
          <a:lstStyle/>
          <a:p>
            <a:pPr marL="457200" lvl="0" indent="0" algn="just" rtl="0">
              <a:spcBef>
                <a:spcPts val="0"/>
              </a:spcBef>
              <a:spcAft>
                <a:spcPts val="0"/>
              </a:spcAft>
              <a:buNone/>
            </a:pPr>
            <a:r>
              <a:rPr lang="en" sz="1900">
                <a:latin typeface="Times New Roman"/>
                <a:ea typeface="Times New Roman"/>
                <a:cs typeface="Times New Roman"/>
                <a:sym typeface="Times New Roman"/>
              </a:rPr>
              <a:t>This is a hybrid of variant II and III with distance and syntactic constraint from the original replaced with the newly derived equation set. </a:t>
            </a:r>
            <a:endParaRPr sz="2700">
              <a:latin typeface="Calibri"/>
              <a:ea typeface="Calibri"/>
              <a:cs typeface="Calibri"/>
              <a:sym typeface="Calibri"/>
            </a:endParaRPr>
          </a:p>
        </p:txBody>
      </p:sp>
      <p:pic>
        <p:nvPicPr>
          <p:cNvPr id="225" name="Google Shape;225;p22"/>
          <p:cNvPicPr preferRelativeResize="0"/>
          <p:nvPr/>
        </p:nvPicPr>
        <p:blipFill rotWithShape="1">
          <a:blip r:embed="rId5">
            <a:alphaModFix/>
          </a:blip>
          <a:srcRect l="22551" t="38697" r="28581" b="39375"/>
          <a:stretch/>
        </p:blipFill>
        <p:spPr>
          <a:xfrm>
            <a:off x="969775" y="1990725"/>
            <a:ext cx="7340850" cy="2084799"/>
          </a:xfrm>
          <a:prstGeom prst="rect">
            <a:avLst/>
          </a:prstGeom>
          <a:noFill/>
          <a:ln>
            <a:noFill/>
          </a:ln>
        </p:spPr>
      </p:pic>
      <p:pic>
        <p:nvPicPr>
          <p:cNvPr id="2" name="Recorded Sound">
            <a:hlinkClick r:id="" action="ppaction://media"/>
            <a:extLst>
              <a:ext uri="{FF2B5EF4-FFF2-40B4-BE49-F238E27FC236}">
                <a16:creationId xmlns:a16="http://schemas.microsoft.com/office/drawing/2014/main" id="{A750732B-C1A0-4E10-8467-0DAF6114215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3"/>
          <p:cNvSpPr txBox="1">
            <a:spLocks noGrp="1"/>
          </p:cNvSpPr>
          <p:nvPr>
            <p:ph type="title"/>
          </p:nvPr>
        </p:nvSpPr>
        <p:spPr>
          <a:xfrm>
            <a:off x="819150" y="319175"/>
            <a:ext cx="75057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0000"/>
                </a:solidFill>
              </a:rPr>
              <a:t>Results</a:t>
            </a:r>
            <a:endParaRPr>
              <a:solidFill>
                <a:srgbClr val="FF0000"/>
              </a:solidFill>
            </a:endParaRPr>
          </a:p>
        </p:txBody>
      </p:sp>
      <p:sp>
        <p:nvSpPr>
          <p:cNvPr id="231" name="Google Shape;231;p23"/>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32" name="Google Shape;232;p23"/>
          <p:cNvPicPr preferRelativeResize="0"/>
          <p:nvPr/>
        </p:nvPicPr>
        <p:blipFill>
          <a:blip r:embed="rId5">
            <a:alphaModFix/>
          </a:blip>
          <a:stretch>
            <a:fillRect/>
          </a:stretch>
        </p:blipFill>
        <p:spPr>
          <a:xfrm>
            <a:off x="2123700" y="1005425"/>
            <a:ext cx="5548575" cy="3433300"/>
          </a:xfrm>
          <a:prstGeom prst="rect">
            <a:avLst/>
          </a:prstGeom>
          <a:noFill/>
          <a:ln>
            <a:noFill/>
          </a:ln>
        </p:spPr>
      </p:pic>
      <p:pic>
        <p:nvPicPr>
          <p:cNvPr id="233" name="Google Shape;233;p23"/>
          <p:cNvPicPr preferRelativeResize="0"/>
          <p:nvPr/>
        </p:nvPicPr>
        <p:blipFill rotWithShape="1">
          <a:blip r:embed="rId6">
            <a:alphaModFix/>
          </a:blip>
          <a:srcRect l="24567" t="36272" r="46030" b="21702"/>
          <a:stretch/>
        </p:blipFill>
        <p:spPr>
          <a:xfrm>
            <a:off x="454200" y="1005425"/>
            <a:ext cx="4117800" cy="3309289"/>
          </a:xfrm>
          <a:prstGeom prst="rect">
            <a:avLst/>
          </a:prstGeom>
          <a:noFill/>
          <a:ln>
            <a:noFill/>
          </a:ln>
        </p:spPr>
      </p:pic>
      <p:pic>
        <p:nvPicPr>
          <p:cNvPr id="234" name="Google Shape;234;p23"/>
          <p:cNvPicPr preferRelativeResize="0"/>
          <p:nvPr/>
        </p:nvPicPr>
        <p:blipFill rotWithShape="1">
          <a:blip r:embed="rId7">
            <a:alphaModFix/>
          </a:blip>
          <a:srcRect l="24193" t="31532" r="46102" b="26868"/>
          <a:stretch/>
        </p:blipFill>
        <p:spPr>
          <a:xfrm>
            <a:off x="4572000" y="1018775"/>
            <a:ext cx="4060298" cy="3196800"/>
          </a:xfrm>
          <a:prstGeom prst="rect">
            <a:avLst/>
          </a:prstGeom>
          <a:noFill/>
          <a:ln>
            <a:noFill/>
          </a:ln>
        </p:spPr>
      </p:pic>
      <p:sp>
        <p:nvSpPr>
          <p:cNvPr id="235" name="Google Shape;235;p23"/>
          <p:cNvSpPr txBox="1"/>
          <p:nvPr/>
        </p:nvSpPr>
        <p:spPr>
          <a:xfrm>
            <a:off x="577650" y="4485975"/>
            <a:ext cx="3650100" cy="40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Magnitude Constraint Based Techniques</a:t>
            </a:r>
            <a:endParaRPr>
              <a:latin typeface="Calibri"/>
              <a:ea typeface="Calibri"/>
              <a:cs typeface="Calibri"/>
              <a:sym typeface="Calibri"/>
            </a:endParaRPr>
          </a:p>
        </p:txBody>
      </p:sp>
      <p:sp>
        <p:nvSpPr>
          <p:cNvPr id="236" name="Google Shape;236;p23"/>
          <p:cNvSpPr txBox="1"/>
          <p:nvPr/>
        </p:nvSpPr>
        <p:spPr>
          <a:xfrm>
            <a:off x="5039025" y="4547425"/>
            <a:ext cx="3285900" cy="34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Surface Constraint based Techniques</a:t>
            </a:r>
            <a:endParaRPr>
              <a:latin typeface="Calibri"/>
              <a:ea typeface="Calibri"/>
              <a:cs typeface="Calibri"/>
              <a:sym typeface="Calibri"/>
            </a:endParaRPr>
          </a:p>
        </p:txBody>
      </p:sp>
      <p:pic>
        <p:nvPicPr>
          <p:cNvPr id="237" name="Google Shape;237;p23"/>
          <p:cNvPicPr preferRelativeResize="0"/>
          <p:nvPr/>
        </p:nvPicPr>
        <p:blipFill rotWithShape="1">
          <a:blip r:embed="rId8">
            <a:alphaModFix/>
          </a:blip>
          <a:srcRect l="23225" t="27229" r="47176" b="31173"/>
          <a:stretch/>
        </p:blipFill>
        <p:spPr>
          <a:xfrm>
            <a:off x="577650" y="884925"/>
            <a:ext cx="8054650" cy="4006600"/>
          </a:xfrm>
          <a:prstGeom prst="rect">
            <a:avLst/>
          </a:prstGeom>
          <a:noFill/>
          <a:ln>
            <a:noFill/>
          </a:ln>
        </p:spPr>
      </p:pic>
      <p:sp>
        <p:nvSpPr>
          <p:cNvPr id="238" name="Google Shape;238;p23"/>
          <p:cNvSpPr txBox="1"/>
          <p:nvPr/>
        </p:nvSpPr>
        <p:spPr>
          <a:xfrm>
            <a:off x="3834575" y="1032375"/>
            <a:ext cx="2703900" cy="40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Optimal Tour order</a:t>
            </a:r>
            <a:endParaRPr>
              <a:latin typeface="Calibri"/>
              <a:ea typeface="Calibri"/>
              <a:cs typeface="Calibri"/>
              <a:sym typeface="Calibri"/>
            </a:endParaRPr>
          </a:p>
        </p:txBody>
      </p:sp>
      <p:pic>
        <p:nvPicPr>
          <p:cNvPr id="3" name="Recorded Sound">
            <a:hlinkClick r:id="" action="ppaction://media"/>
            <a:extLst>
              <a:ext uri="{FF2B5EF4-FFF2-40B4-BE49-F238E27FC236}">
                <a16:creationId xmlns:a16="http://schemas.microsoft.com/office/drawing/2014/main" id="{8C0931D1-A149-4B8F-9CAC-9E16CF92D98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232"/>
                                        </p:tgtEl>
                                      </p:cBhvr>
                                    </p:animEffect>
                                    <p:set>
                                      <p:cBhvr>
                                        <p:cTn id="7" dur="1" fill="hold">
                                          <p:stCondLst>
                                            <p:cond delay="1000"/>
                                          </p:stCondLst>
                                        </p:cTn>
                                        <p:tgtEl>
                                          <p:spTgt spid="23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3"/>
                                        </p:tgtEl>
                                        <p:attrNameLst>
                                          <p:attrName>style.visibility</p:attrName>
                                        </p:attrNameLst>
                                      </p:cBhvr>
                                      <p:to>
                                        <p:strVal val="visible"/>
                                      </p:to>
                                    </p:set>
                                    <p:animEffect transition="in" filter="fade">
                                      <p:cBhvr>
                                        <p:cTn id="12" dur="1000"/>
                                        <p:tgtEl>
                                          <p:spTgt spid="2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5"/>
                                        </p:tgtEl>
                                        <p:attrNameLst>
                                          <p:attrName>style.visibility</p:attrName>
                                        </p:attrNameLst>
                                      </p:cBhvr>
                                      <p:to>
                                        <p:strVal val="visible"/>
                                      </p:to>
                                    </p:set>
                                    <p:animEffect transition="in" filter="fade">
                                      <p:cBhvr>
                                        <p:cTn id="17" dur="1000"/>
                                        <p:tgtEl>
                                          <p:spTgt spid="23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4"/>
                                        </p:tgtEl>
                                        <p:attrNameLst>
                                          <p:attrName>style.visibility</p:attrName>
                                        </p:attrNameLst>
                                      </p:cBhvr>
                                      <p:to>
                                        <p:strVal val="visible"/>
                                      </p:to>
                                    </p:set>
                                    <p:animEffect transition="in" filter="fade">
                                      <p:cBhvr>
                                        <p:cTn id="22" dur="1000"/>
                                        <p:tgtEl>
                                          <p:spTgt spid="23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6"/>
                                        </p:tgtEl>
                                        <p:attrNameLst>
                                          <p:attrName>style.visibility</p:attrName>
                                        </p:attrNameLst>
                                      </p:cBhvr>
                                      <p:to>
                                        <p:strVal val="visible"/>
                                      </p:to>
                                    </p:set>
                                    <p:animEffect transition="in" filter="fade">
                                      <p:cBhvr>
                                        <p:cTn id="27" dur="1000"/>
                                        <p:tgtEl>
                                          <p:spTgt spid="23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7"/>
                                        </p:tgtEl>
                                        <p:attrNameLst>
                                          <p:attrName>style.visibility</p:attrName>
                                        </p:attrNameLst>
                                      </p:cBhvr>
                                      <p:to>
                                        <p:strVal val="visible"/>
                                      </p:to>
                                    </p:set>
                                    <p:animEffect transition="in" filter="fade">
                                      <p:cBhvr>
                                        <p:cTn id="32" dur="1000"/>
                                        <p:tgtEl>
                                          <p:spTgt spid="23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8"/>
                                        </p:tgtEl>
                                        <p:attrNameLst>
                                          <p:attrName>style.visibility</p:attrName>
                                        </p:attrNameLst>
                                      </p:cBhvr>
                                      <p:to>
                                        <p:strVal val="visible"/>
                                      </p:to>
                                    </p:set>
                                    <p:animEffect transition="in" filter="fade">
                                      <p:cBhvr>
                                        <p:cTn id="37" dur="1000"/>
                                        <p:tgtEl>
                                          <p:spTgt spid="238"/>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mediacall" presetSubtype="0" fill="hold" nodeType="clickEffect">
                                  <p:stCondLst>
                                    <p:cond delay="0"/>
                                  </p:stCondLst>
                                  <p:childTnLst>
                                    <p:cmd type="call" cmd="playFrom(0.0)">
                                      <p:cBhvr>
                                        <p:cTn id="41" dur="559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2"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pic>
        <p:nvPicPr>
          <p:cNvPr id="243" name="Google Shape;243;p24"/>
          <p:cNvPicPr preferRelativeResize="0"/>
          <p:nvPr/>
        </p:nvPicPr>
        <p:blipFill>
          <a:blip r:embed="rId5">
            <a:alphaModFix/>
          </a:blip>
          <a:stretch>
            <a:fillRect/>
          </a:stretch>
        </p:blipFill>
        <p:spPr>
          <a:xfrm>
            <a:off x="152400" y="152400"/>
            <a:ext cx="8782675" cy="4867550"/>
          </a:xfrm>
          <a:prstGeom prst="rect">
            <a:avLst/>
          </a:prstGeom>
          <a:noFill/>
          <a:ln>
            <a:noFill/>
          </a:ln>
        </p:spPr>
      </p:pic>
      <p:sp>
        <p:nvSpPr>
          <p:cNvPr id="244" name="Google Shape;244;p2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5" name="Google Shape;245;p2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 name="Recorded Sound">
            <a:hlinkClick r:id="" action="ppaction://media"/>
            <a:extLst>
              <a:ext uri="{FF2B5EF4-FFF2-40B4-BE49-F238E27FC236}">
                <a16:creationId xmlns:a16="http://schemas.microsoft.com/office/drawing/2014/main" id="{FED7321A-5FC1-4247-86CA-A0FCBBFF79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0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251" name="Google Shape;251;p25"/>
          <p:cNvPicPr preferRelativeResize="0"/>
          <p:nvPr/>
        </p:nvPicPr>
        <p:blipFill>
          <a:blip r:embed="rId3">
            <a:alphaModFix/>
          </a:blip>
          <a:stretch>
            <a:fillRect/>
          </a:stretch>
        </p:blipFill>
        <p:spPr>
          <a:xfrm>
            <a:off x="152400" y="152400"/>
            <a:ext cx="8769200" cy="4726850"/>
          </a:xfrm>
          <a:prstGeom prst="rect">
            <a:avLst/>
          </a:prstGeom>
          <a:noFill/>
          <a:ln>
            <a:noFill/>
          </a:ln>
        </p:spPr>
      </p:pic>
      <p:sp>
        <p:nvSpPr>
          <p:cNvPr id="252" name="Google Shape;252;p25"/>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258" name="Google Shape;258;p26"/>
          <p:cNvPicPr preferRelativeResize="0"/>
          <p:nvPr/>
        </p:nvPicPr>
        <p:blipFill>
          <a:blip r:embed="rId3">
            <a:alphaModFix/>
          </a:blip>
          <a:stretch>
            <a:fillRect/>
          </a:stretch>
        </p:blipFill>
        <p:spPr>
          <a:xfrm>
            <a:off x="152400" y="152400"/>
            <a:ext cx="8743351" cy="4739150"/>
          </a:xfrm>
          <a:prstGeom prst="rect">
            <a:avLst/>
          </a:prstGeom>
          <a:noFill/>
          <a:ln>
            <a:noFill/>
          </a:ln>
        </p:spPr>
      </p:pic>
      <p:sp>
        <p:nvSpPr>
          <p:cNvPr id="259" name="Google Shape;259;p26"/>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264" name="Google Shape;264;p27"/>
          <p:cNvPicPr preferRelativeResize="0"/>
          <p:nvPr/>
        </p:nvPicPr>
        <p:blipFill>
          <a:blip r:embed="rId5">
            <a:alphaModFix/>
          </a:blip>
          <a:stretch>
            <a:fillRect/>
          </a:stretch>
        </p:blipFill>
        <p:spPr>
          <a:xfrm>
            <a:off x="389625" y="897200"/>
            <a:ext cx="8364750" cy="3900200"/>
          </a:xfrm>
          <a:prstGeom prst="rect">
            <a:avLst/>
          </a:prstGeom>
          <a:noFill/>
          <a:ln>
            <a:noFill/>
          </a:ln>
        </p:spPr>
      </p:pic>
      <p:sp>
        <p:nvSpPr>
          <p:cNvPr id="265" name="Google Shape;265;p27"/>
          <p:cNvSpPr txBox="1">
            <a:spLocks noGrp="1"/>
          </p:cNvSpPr>
          <p:nvPr>
            <p:ph type="title"/>
          </p:nvPr>
        </p:nvSpPr>
        <p:spPr>
          <a:xfrm>
            <a:off x="819150" y="344125"/>
            <a:ext cx="7505700" cy="66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0000"/>
                </a:solidFill>
              </a:rPr>
              <a:t>Computation Time Performance</a:t>
            </a:r>
            <a:endParaRPr>
              <a:solidFill>
                <a:srgbClr val="FF0000"/>
              </a:solidFill>
            </a:endParaRPr>
          </a:p>
        </p:txBody>
      </p:sp>
      <p:sp>
        <p:nvSpPr>
          <p:cNvPr id="266" name="Google Shape;266;p27"/>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 name="Recorded Sound">
            <a:hlinkClick r:id="" action="ppaction://media"/>
            <a:extLst>
              <a:ext uri="{FF2B5EF4-FFF2-40B4-BE49-F238E27FC236}">
                <a16:creationId xmlns:a16="http://schemas.microsoft.com/office/drawing/2014/main" id="{4492527D-BE44-4F15-859A-8CE022B1481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5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8"/>
          <p:cNvSpPr txBox="1">
            <a:spLocks noGrp="1"/>
          </p:cNvSpPr>
          <p:nvPr>
            <p:ph type="title"/>
          </p:nvPr>
        </p:nvSpPr>
        <p:spPr>
          <a:xfrm>
            <a:off x="819150" y="245800"/>
            <a:ext cx="7505700" cy="70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0000"/>
                </a:solidFill>
              </a:rPr>
              <a:t>Conclusion</a:t>
            </a:r>
            <a:endParaRPr>
              <a:solidFill>
                <a:srgbClr val="FF0000"/>
              </a:solidFill>
            </a:endParaRPr>
          </a:p>
        </p:txBody>
      </p:sp>
      <p:sp>
        <p:nvSpPr>
          <p:cNvPr id="272" name="Google Shape;272;p28"/>
          <p:cNvSpPr txBox="1">
            <a:spLocks noGrp="1"/>
          </p:cNvSpPr>
          <p:nvPr>
            <p:ph type="body" idx="1"/>
          </p:nvPr>
        </p:nvSpPr>
        <p:spPr>
          <a:xfrm>
            <a:off x="819150" y="835750"/>
            <a:ext cx="7505700" cy="3603000"/>
          </a:xfrm>
          <a:prstGeom prst="rect">
            <a:avLst/>
          </a:prstGeom>
        </p:spPr>
        <p:txBody>
          <a:bodyPr spcFirstLastPara="1" wrap="square" lIns="91425" tIns="91425" rIns="91425" bIns="91425" anchor="t" anchorCtr="0">
            <a:noAutofit/>
          </a:bodyPr>
          <a:lstStyle/>
          <a:p>
            <a:pPr marL="457200" lvl="0" indent="-349250" algn="just" rtl="0">
              <a:lnSpc>
                <a:spcPct val="100000"/>
              </a:lnSpc>
              <a:spcBef>
                <a:spcPts val="0"/>
              </a:spcBef>
              <a:spcAft>
                <a:spcPts val="0"/>
              </a:spcAft>
              <a:buSzPts val="1900"/>
              <a:buChar char="●"/>
            </a:pPr>
            <a:r>
              <a:rPr lang="en" sz="1600" dirty="0">
                <a:solidFill>
                  <a:srgbClr val="000000"/>
                </a:solidFill>
                <a:latin typeface="Times New Roman"/>
                <a:ea typeface="Times New Roman"/>
                <a:cs typeface="Times New Roman"/>
                <a:sym typeface="Times New Roman"/>
              </a:rPr>
              <a:t>The success probability only showed marginal improvement with the new dynamics</a:t>
            </a:r>
            <a:endParaRPr sz="1600" dirty="0">
              <a:solidFill>
                <a:srgbClr val="000000"/>
              </a:solidFill>
              <a:latin typeface="Times New Roman"/>
              <a:ea typeface="Times New Roman"/>
              <a:cs typeface="Times New Roman"/>
              <a:sym typeface="Times New Roman"/>
            </a:endParaRPr>
          </a:p>
          <a:p>
            <a:pPr marL="457200" lvl="0" indent="-330200" algn="just" rtl="0">
              <a:lnSpc>
                <a:spcPct val="100000"/>
              </a:lnSpc>
              <a:spcBef>
                <a:spcPts val="0"/>
              </a:spcBef>
              <a:spcAft>
                <a:spcPts val="0"/>
              </a:spcAft>
              <a:buClr>
                <a:srgbClr val="000000"/>
              </a:buClr>
              <a:buSzPts val="1600"/>
              <a:buFont typeface="Times New Roman"/>
              <a:buChar char="●"/>
            </a:pPr>
            <a:r>
              <a:rPr lang="en" sz="1600" dirty="0">
                <a:solidFill>
                  <a:srgbClr val="000000"/>
                </a:solidFill>
                <a:latin typeface="Times New Roman"/>
                <a:ea typeface="Times New Roman"/>
                <a:cs typeface="Times New Roman"/>
                <a:sym typeface="Times New Roman"/>
              </a:rPr>
              <a:t>The accuracy decreases with the number of cities and slower annealing rate tend to give more optimal tour solutions most of the time</a:t>
            </a:r>
            <a:endParaRPr sz="1600" dirty="0">
              <a:solidFill>
                <a:srgbClr val="000000"/>
              </a:solidFill>
              <a:latin typeface="Times New Roman"/>
              <a:ea typeface="Times New Roman"/>
              <a:cs typeface="Times New Roman"/>
              <a:sym typeface="Times New Roman"/>
            </a:endParaRPr>
          </a:p>
          <a:p>
            <a:pPr marL="457200" lvl="0" indent="-330200" algn="just" rtl="0">
              <a:lnSpc>
                <a:spcPct val="100000"/>
              </a:lnSpc>
              <a:spcBef>
                <a:spcPts val="0"/>
              </a:spcBef>
              <a:spcAft>
                <a:spcPts val="0"/>
              </a:spcAft>
              <a:buClr>
                <a:srgbClr val="000000"/>
              </a:buClr>
              <a:buSzPts val="1600"/>
              <a:buFont typeface="Times New Roman"/>
              <a:buChar char="●"/>
            </a:pPr>
            <a:r>
              <a:rPr lang="en" sz="1600" dirty="0">
                <a:solidFill>
                  <a:srgbClr val="000000"/>
                </a:solidFill>
                <a:latin typeface="Times New Roman"/>
                <a:ea typeface="Times New Roman"/>
                <a:cs typeface="Times New Roman"/>
                <a:sym typeface="Times New Roman"/>
              </a:rPr>
              <a:t>Maintaining the same accuracy, significant improvement in performance of the system is seen in this 2-D Oscillators dynamics</a:t>
            </a:r>
            <a:endParaRPr sz="1600" dirty="0">
              <a:solidFill>
                <a:srgbClr val="000000"/>
              </a:solidFill>
              <a:latin typeface="Times New Roman"/>
              <a:ea typeface="Times New Roman"/>
              <a:cs typeface="Times New Roman"/>
              <a:sym typeface="Times New Roman"/>
            </a:endParaRPr>
          </a:p>
          <a:p>
            <a:pPr marL="457200" lvl="0" indent="-330200" algn="just" rtl="0">
              <a:lnSpc>
                <a:spcPct val="100000"/>
              </a:lnSpc>
              <a:spcBef>
                <a:spcPts val="0"/>
              </a:spcBef>
              <a:spcAft>
                <a:spcPts val="0"/>
              </a:spcAft>
              <a:buClr>
                <a:srgbClr val="000000"/>
              </a:buClr>
              <a:buSzPts val="1600"/>
              <a:buFont typeface="Times New Roman"/>
              <a:buChar char="●"/>
            </a:pPr>
            <a:r>
              <a:rPr lang="en" sz="1600" dirty="0">
                <a:solidFill>
                  <a:srgbClr val="000000"/>
                </a:solidFill>
                <a:latin typeface="Times New Roman"/>
                <a:ea typeface="Times New Roman"/>
                <a:cs typeface="Times New Roman"/>
                <a:sym typeface="Times New Roman"/>
              </a:rPr>
              <a:t>Hence, this new technique resembles 1D  n-Oscillator mapping in terms of lesser number of oscillator units, reduced hardware area footprint, reduced search space and improved accuracy of optimal tours compared to n</a:t>
            </a:r>
            <a:r>
              <a:rPr lang="en" sz="1600" baseline="30000" dirty="0">
                <a:solidFill>
                  <a:srgbClr val="000000"/>
                </a:solidFill>
                <a:latin typeface="Times New Roman"/>
                <a:ea typeface="Times New Roman"/>
                <a:cs typeface="Times New Roman"/>
                <a:sym typeface="Times New Roman"/>
              </a:rPr>
              <a:t>2</a:t>
            </a:r>
            <a:r>
              <a:rPr lang="en" sz="1600" dirty="0">
                <a:solidFill>
                  <a:srgbClr val="000000"/>
                </a:solidFill>
                <a:latin typeface="Times New Roman"/>
                <a:ea typeface="Times New Roman"/>
                <a:cs typeface="Times New Roman"/>
                <a:sym typeface="Times New Roman"/>
              </a:rPr>
              <a:t> mapping.</a:t>
            </a:r>
            <a:endParaRPr sz="1600" dirty="0">
              <a:solidFill>
                <a:srgbClr val="000000"/>
              </a:solidFill>
              <a:latin typeface="Times New Roman"/>
              <a:ea typeface="Times New Roman"/>
              <a:cs typeface="Times New Roman"/>
              <a:sym typeface="Times New Roman"/>
            </a:endParaRPr>
          </a:p>
          <a:p>
            <a:pPr marL="457200" lvl="0" indent="-330200" algn="just" rtl="0">
              <a:lnSpc>
                <a:spcPct val="100000"/>
              </a:lnSpc>
              <a:spcBef>
                <a:spcPts val="0"/>
              </a:spcBef>
              <a:spcAft>
                <a:spcPts val="0"/>
              </a:spcAft>
              <a:buClr>
                <a:srgbClr val="000000"/>
              </a:buClr>
              <a:buSzPts val="1600"/>
              <a:buFont typeface="Times New Roman"/>
              <a:buChar char="●"/>
            </a:pPr>
            <a:r>
              <a:rPr lang="en" sz="1600" dirty="0">
                <a:solidFill>
                  <a:srgbClr val="000000"/>
                </a:solidFill>
                <a:latin typeface="Times New Roman"/>
                <a:ea typeface="Times New Roman"/>
                <a:cs typeface="Times New Roman"/>
                <a:sym typeface="Times New Roman"/>
              </a:rPr>
              <a:t>The convergence time is additionally reduced and thereby lower energy consumption in the device is also expected.   </a:t>
            </a:r>
            <a:endParaRPr sz="1600" dirty="0">
              <a:solidFill>
                <a:srgbClr val="000000"/>
              </a:solidFill>
              <a:latin typeface="Times New Roman"/>
              <a:ea typeface="Times New Roman"/>
              <a:cs typeface="Times New Roman"/>
              <a:sym typeface="Times New Roman"/>
            </a:endParaRPr>
          </a:p>
          <a:p>
            <a:pPr marL="457200" lvl="0" indent="-330200" algn="just" rtl="0">
              <a:lnSpc>
                <a:spcPct val="100000"/>
              </a:lnSpc>
              <a:spcBef>
                <a:spcPts val="0"/>
              </a:spcBef>
              <a:spcAft>
                <a:spcPts val="0"/>
              </a:spcAft>
              <a:buClr>
                <a:srgbClr val="000000"/>
              </a:buClr>
              <a:buSzPts val="1600"/>
              <a:buFont typeface="Times New Roman"/>
              <a:buChar char="●"/>
            </a:pPr>
            <a:r>
              <a:rPr lang="en" sz="1600" dirty="0">
                <a:solidFill>
                  <a:srgbClr val="000000"/>
                </a:solidFill>
                <a:latin typeface="Times New Roman"/>
                <a:ea typeface="Times New Roman"/>
                <a:cs typeface="Times New Roman"/>
                <a:sym typeface="Times New Roman"/>
              </a:rPr>
              <a:t>With usage of an oscillator based neural network in the Neuromorphic hardware space modelling real neurons, such techniques incorporated in compact devices can prove to be very much efficient in solving various optimization problems.</a:t>
            </a:r>
            <a:endParaRPr sz="1600" dirty="0">
              <a:solidFill>
                <a:srgbClr val="000000"/>
              </a:solidFill>
              <a:latin typeface="Times New Roman"/>
              <a:ea typeface="Times New Roman"/>
              <a:cs typeface="Times New Roman"/>
              <a:sym typeface="Times New Roman"/>
            </a:endParaRPr>
          </a:p>
          <a:p>
            <a:pPr marL="457200" lvl="0" indent="0" algn="just" rtl="0">
              <a:lnSpc>
                <a:spcPct val="100000"/>
              </a:lnSpc>
              <a:spcBef>
                <a:spcPts val="0"/>
              </a:spcBef>
              <a:spcAft>
                <a:spcPts val="0"/>
              </a:spcAft>
              <a:buNone/>
            </a:pPr>
            <a:endParaRPr sz="1000" dirty="0">
              <a:solidFill>
                <a:srgbClr val="000000"/>
              </a:solidFill>
              <a:latin typeface="Times New Roman"/>
              <a:ea typeface="Times New Roman"/>
              <a:cs typeface="Times New Roman"/>
              <a:sym typeface="Times New Roman"/>
            </a:endParaRPr>
          </a:p>
        </p:txBody>
      </p:sp>
      <p:pic>
        <p:nvPicPr>
          <p:cNvPr id="2" name="Recorded Sound">
            <a:hlinkClick r:id="" action="ppaction://media"/>
            <a:extLst>
              <a:ext uri="{FF2B5EF4-FFF2-40B4-BE49-F238E27FC236}">
                <a16:creationId xmlns:a16="http://schemas.microsoft.com/office/drawing/2014/main" id="{C259A1EE-6AD2-433A-BC54-45CB6E09A9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74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278" name="Google Shape;278;p29"/>
          <p:cNvSpPr/>
          <p:nvPr/>
        </p:nvSpPr>
        <p:spPr>
          <a:xfrm>
            <a:off x="476250" y="1868123"/>
            <a:ext cx="8191622" cy="1235151"/>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FF00"/>
                </a:solidFill>
                <a:latin typeface="Arial"/>
              </a:rPr>
              <a:t>THANK YOU</a:t>
            </a:r>
          </a:p>
        </p:txBody>
      </p:sp>
      <p:pic>
        <p:nvPicPr>
          <p:cNvPr id="2" name="Recorded Sound">
            <a:hlinkClick r:id="" action="ppaction://media"/>
            <a:extLst>
              <a:ext uri="{FF2B5EF4-FFF2-40B4-BE49-F238E27FC236}">
                <a16:creationId xmlns:a16="http://schemas.microsoft.com/office/drawing/2014/main" id="{76DA4798-525C-4B43-ACBA-6EB6CE5FA3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819150" y="207350"/>
            <a:ext cx="7505700" cy="63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00FF"/>
                </a:solidFill>
              </a:rPr>
              <a:t>Overview of the Project</a:t>
            </a:r>
            <a:endParaRPr>
              <a:solidFill>
                <a:srgbClr val="0000FF"/>
              </a:solidFill>
            </a:endParaRPr>
          </a:p>
        </p:txBody>
      </p:sp>
      <p:sp>
        <p:nvSpPr>
          <p:cNvPr id="135" name="Google Shape;135;p14"/>
          <p:cNvSpPr txBox="1">
            <a:spLocks noGrp="1"/>
          </p:cNvSpPr>
          <p:nvPr>
            <p:ph type="body" idx="1"/>
          </p:nvPr>
        </p:nvSpPr>
        <p:spPr>
          <a:xfrm>
            <a:off x="819150" y="561325"/>
            <a:ext cx="7505700" cy="337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sp>
        <p:nvSpPr>
          <p:cNvPr id="136" name="Google Shape;136;p14"/>
          <p:cNvSpPr/>
          <p:nvPr/>
        </p:nvSpPr>
        <p:spPr>
          <a:xfrm>
            <a:off x="1570325" y="782500"/>
            <a:ext cx="3341100" cy="1519200"/>
          </a:xfrm>
          <a:prstGeom prst="rightArrowCallout">
            <a:avLst>
              <a:gd name="adj1" fmla="val 24272"/>
              <a:gd name="adj2" fmla="val 23785"/>
              <a:gd name="adj3" fmla="val 25000"/>
              <a:gd name="adj4" fmla="val 64977"/>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900"/>
              <a:t>Solving n-city TSP using Oscillators based Neural networks</a:t>
            </a:r>
            <a:endParaRPr sz="1900"/>
          </a:p>
        </p:txBody>
      </p:sp>
      <p:sp>
        <p:nvSpPr>
          <p:cNvPr id="137" name="Google Shape;137;p14"/>
          <p:cNvSpPr/>
          <p:nvPr/>
        </p:nvSpPr>
        <p:spPr>
          <a:xfrm>
            <a:off x="5309650" y="812025"/>
            <a:ext cx="2463000" cy="1976400"/>
          </a:xfrm>
          <a:prstGeom prst="downArrowCallout">
            <a:avLst>
              <a:gd name="adj1" fmla="val 25000"/>
              <a:gd name="adj2" fmla="val 25000"/>
              <a:gd name="adj3" fmla="val 25000"/>
              <a:gd name="adj4" fmla="val 64977"/>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900"/>
              <a:t>Hopfield Tank representation of n</a:t>
            </a:r>
            <a:r>
              <a:rPr lang="en" sz="1900" baseline="-25000"/>
              <a:t> </a:t>
            </a:r>
            <a:r>
              <a:rPr lang="en" sz="1900" baseline="30000"/>
              <a:t>2 </a:t>
            </a:r>
            <a:r>
              <a:rPr lang="en" sz="1900"/>
              <a:t>neural units </a:t>
            </a:r>
            <a:r>
              <a:rPr lang="en"/>
              <a:t>[1]</a:t>
            </a:r>
            <a:endParaRPr/>
          </a:p>
        </p:txBody>
      </p:sp>
      <p:sp>
        <p:nvSpPr>
          <p:cNvPr id="138" name="Google Shape;138;p14"/>
          <p:cNvSpPr/>
          <p:nvPr/>
        </p:nvSpPr>
        <p:spPr>
          <a:xfrm>
            <a:off x="4431500" y="2921050"/>
            <a:ext cx="3444300" cy="1519200"/>
          </a:xfrm>
          <a:prstGeom prst="leftArrowCallout">
            <a:avLst>
              <a:gd name="adj1" fmla="val 25000"/>
              <a:gd name="adj2" fmla="val 25000"/>
              <a:gd name="adj3" fmla="val 25000"/>
              <a:gd name="adj4" fmla="val 64977"/>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900"/>
              <a:t>n-Oscillator mapping with 1-D Motion Dynamics</a:t>
            </a:r>
            <a:r>
              <a:rPr lang="en"/>
              <a:t>[2]</a:t>
            </a:r>
            <a:endParaRPr sz="1900"/>
          </a:p>
        </p:txBody>
      </p:sp>
      <p:sp>
        <p:nvSpPr>
          <p:cNvPr id="139" name="Google Shape;139;p14"/>
          <p:cNvSpPr/>
          <p:nvPr/>
        </p:nvSpPr>
        <p:spPr>
          <a:xfrm>
            <a:off x="1106350" y="2699825"/>
            <a:ext cx="3023400" cy="1740300"/>
          </a:xfrm>
          <a:prstGeom prst="doubleWave">
            <a:avLst>
              <a:gd name="adj1" fmla="val 6250"/>
              <a:gd name="adj2" fmla="val 0"/>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900"/>
              <a:t>2-D Oscillator motion dynamics</a:t>
            </a:r>
            <a:endParaRPr sz="1900"/>
          </a:p>
        </p:txBody>
      </p:sp>
      <p:sp>
        <p:nvSpPr>
          <p:cNvPr id="140" name="Google Shape;140;p14"/>
          <p:cNvSpPr txBox="1"/>
          <p:nvPr/>
        </p:nvSpPr>
        <p:spPr>
          <a:xfrm>
            <a:off x="722875" y="4572875"/>
            <a:ext cx="6975900" cy="32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latin typeface="Times New Roman"/>
                <a:ea typeface="Times New Roman"/>
                <a:cs typeface="Times New Roman"/>
                <a:sym typeface="Times New Roman"/>
              </a:rPr>
              <a:t>[1] Gregory S. Duane, A ‘Cellular Neuronal’ Approach to Optimization Problems</a:t>
            </a:r>
            <a:endParaRPr sz="900">
              <a:latin typeface="Times New Roman"/>
              <a:ea typeface="Times New Roman"/>
              <a:cs typeface="Times New Roman"/>
              <a:sym typeface="Times New Roman"/>
            </a:endParaRPr>
          </a:p>
          <a:p>
            <a:pPr marL="0" lvl="0" indent="0" algn="l" rtl="0">
              <a:spcBef>
                <a:spcPts val="0"/>
              </a:spcBef>
              <a:spcAft>
                <a:spcPts val="0"/>
              </a:spcAft>
              <a:buNone/>
            </a:pPr>
            <a:r>
              <a:rPr lang="en" sz="900">
                <a:latin typeface="Times New Roman"/>
                <a:ea typeface="Times New Roman"/>
                <a:cs typeface="Times New Roman"/>
                <a:sym typeface="Times New Roman"/>
              </a:rPr>
              <a:t>[2] Langde et al, Oscillator Network based Efficient Cost function for TSP ).</a:t>
            </a:r>
            <a:endParaRPr>
              <a:latin typeface="Calibri"/>
              <a:ea typeface="Calibri"/>
              <a:cs typeface="Calibri"/>
              <a:sym typeface="Calibri"/>
            </a:endParaRPr>
          </a:p>
        </p:txBody>
      </p:sp>
      <p:pic>
        <p:nvPicPr>
          <p:cNvPr id="5" name="Recorded Sound">
            <a:hlinkClick r:id="" action="ppaction://media"/>
            <a:extLst>
              <a:ext uri="{FF2B5EF4-FFF2-40B4-BE49-F238E27FC236}">
                <a16:creationId xmlns:a16="http://schemas.microsoft.com/office/drawing/2014/main" id="{4351913E-3E3F-4027-A204-78B08768A1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36"/>
                                        </p:tgtEl>
                                        <p:attrNameLst>
                                          <p:attrName>style.visibility</p:attrName>
                                        </p:attrNameLst>
                                      </p:cBhvr>
                                      <p:to>
                                        <p:strVal val="visible"/>
                                      </p:to>
                                    </p:set>
                                    <p:anim calcmode="lin" valueType="num">
                                      <p:cBhvr additive="base">
                                        <p:cTn id="7" dur="1000"/>
                                        <p:tgtEl>
                                          <p:spTgt spid="13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nodeType="clickEffect">
                                  <p:stCondLst>
                                    <p:cond delay="0"/>
                                  </p:stCondLst>
                                  <p:childTnLst>
                                    <p:set>
                                      <p:cBhvr>
                                        <p:cTn id="11" dur="1" fill="hold">
                                          <p:stCondLst>
                                            <p:cond delay="0"/>
                                          </p:stCondLst>
                                        </p:cTn>
                                        <p:tgtEl>
                                          <p:spTgt spid="137"/>
                                        </p:tgtEl>
                                        <p:attrNameLst>
                                          <p:attrName>style.visibility</p:attrName>
                                        </p:attrNameLst>
                                      </p:cBhvr>
                                      <p:to>
                                        <p:strVal val="visible"/>
                                      </p:to>
                                    </p:set>
                                    <p:anim calcmode="lin" valueType="num">
                                      <p:cBhvr additive="base">
                                        <p:cTn id="12" dur="1000"/>
                                        <p:tgtEl>
                                          <p:spTgt spid="137"/>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138"/>
                                        </p:tgtEl>
                                        <p:attrNameLst>
                                          <p:attrName>style.visibility</p:attrName>
                                        </p:attrNameLst>
                                      </p:cBhvr>
                                      <p:to>
                                        <p:strVal val="visible"/>
                                      </p:to>
                                    </p:set>
                                    <p:anim calcmode="lin" valueType="num">
                                      <p:cBhvr additive="base">
                                        <p:cTn id="17" dur="1000"/>
                                        <p:tgtEl>
                                          <p:spTgt spid="138"/>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39"/>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mediacall" presetSubtype="0" fill="hold" nodeType="clickEffect">
                                  <p:stCondLst>
                                    <p:cond delay="0"/>
                                  </p:stCondLst>
                                  <p:childTnLst>
                                    <p:cmd type="call" cmd="playFrom(0.0)">
                                      <p:cBhvr>
                                        <p:cTn id="25" dur="784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6"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5"/>
          <p:cNvSpPr txBox="1">
            <a:spLocks noGrp="1"/>
          </p:cNvSpPr>
          <p:nvPr>
            <p:ph type="title"/>
          </p:nvPr>
        </p:nvSpPr>
        <p:spPr>
          <a:xfrm>
            <a:off x="819150" y="325350"/>
            <a:ext cx="7505700" cy="6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900FF"/>
                </a:solidFill>
              </a:rPr>
              <a:t>Mechanism of ONN</a:t>
            </a:r>
            <a:endParaRPr>
              <a:solidFill>
                <a:srgbClr val="9900FF"/>
              </a:solidFill>
            </a:endParaRPr>
          </a:p>
        </p:txBody>
      </p:sp>
      <p:sp>
        <p:nvSpPr>
          <p:cNvPr id="146" name="Google Shape;146;p15"/>
          <p:cNvSpPr/>
          <p:nvPr/>
        </p:nvSpPr>
        <p:spPr>
          <a:xfrm>
            <a:off x="619650" y="1225150"/>
            <a:ext cx="2138400" cy="830400"/>
          </a:xfrm>
          <a:prstGeom prst="chevron">
            <a:avLst>
              <a:gd name="adj" fmla="val 50000"/>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Mapping to an Energy Cost Function</a:t>
            </a:r>
            <a:endParaRPr/>
          </a:p>
        </p:txBody>
      </p:sp>
      <p:sp>
        <p:nvSpPr>
          <p:cNvPr id="147" name="Google Shape;147;p15"/>
          <p:cNvSpPr/>
          <p:nvPr/>
        </p:nvSpPr>
        <p:spPr>
          <a:xfrm>
            <a:off x="2925325" y="1225150"/>
            <a:ext cx="2325300" cy="830400"/>
          </a:xfrm>
          <a:prstGeom prst="chevron">
            <a:avLst>
              <a:gd name="adj" fmla="val 50000"/>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Initialisation of phases through complex numbers</a:t>
            </a:r>
            <a:endParaRPr/>
          </a:p>
        </p:txBody>
      </p:sp>
      <p:sp>
        <p:nvSpPr>
          <p:cNvPr id="148" name="Google Shape;148;p15"/>
          <p:cNvSpPr/>
          <p:nvPr/>
        </p:nvSpPr>
        <p:spPr>
          <a:xfrm>
            <a:off x="5417900" y="1225150"/>
            <a:ext cx="2325300" cy="830400"/>
          </a:xfrm>
          <a:prstGeom prst="chevron">
            <a:avLst>
              <a:gd name="adj" fmla="val 50000"/>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Stochastic Gradient Descent</a:t>
            </a:r>
            <a:endParaRPr/>
          </a:p>
        </p:txBody>
      </p:sp>
      <p:sp>
        <p:nvSpPr>
          <p:cNvPr id="149" name="Google Shape;149;p15"/>
          <p:cNvSpPr/>
          <p:nvPr/>
        </p:nvSpPr>
        <p:spPr>
          <a:xfrm flipH="1">
            <a:off x="5344150" y="2429375"/>
            <a:ext cx="2138400" cy="766800"/>
          </a:xfrm>
          <a:prstGeom prst="chevron">
            <a:avLst>
              <a:gd name="adj" fmla="val 50000"/>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Simulated Annealing</a:t>
            </a:r>
            <a:endParaRPr/>
          </a:p>
        </p:txBody>
      </p:sp>
      <p:sp>
        <p:nvSpPr>
          <p:cNvPr id="150" name="Google Shape;150;p15"/>
          <p:cNvSpPr/>
          <p:nvPr/>
        </p:nvSpPr>
        <p:spPr>
          <a:xfrm flipH="1">
            <a:off x="2981900" y="2429375"/>
            <a:ext cx="2138400" cy="766800"/>
          </a:xfrm>
          <a:prstGeom prst="chevron">
            <a:avLst>
              <a:gd name="adj" fmla="val 50000"/>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Phase update till minima is reached</a:t>
            </a:r>
            <a:endParaRPr/>
          </a:p>
        </p:txBody>
      </p:sp>
      <p:sp>
        <p:nvSpPr>
          <p:cNvPr id="151" name="Google Shape;151;p15"/>
          <p:cNvSpPr/>
          <p:nvPr/>
        </p:nvSpPr>
        <p:spPr>
          <a:xfrm flipH="1">
            <a:off x="619650" y="2429375"/>
            <a:ext cx="2138400" cy="766800"/>
          </a:xfrm>
          <a:prstGeom prst="chevron">
            <a:avLst>
              <a:gd name="adj" fmla="val 50000"/>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Optimal tour order as output</a:t>
            </a:r>
            <a:endParaRPr/>
          </a:p>
        </p:txBody>
      </p:sp>
      <p:sp>
        <p:nvSpPr>
          <p:cNvPr id="152" name="Google Shape;152;p15"/>
          <p:cNvSpPr/>
          <p:nvPr/>
        </p:nvSpPr>
        <p:spPr>
          <a:xfrm rot="10800000" flipH="1">
            <a:off x="4955675" y="3570000"/>
            <a:ext cx="3952500" cy="1371600"/>
          </a:xfrm>
          <a:prstGeom prst="cloudCallout">
            <a:avLst>
              <a:gd name="adj1" fmla="val -20833"/>
              <a:gd name="adj2" fmla="val 62500"/>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txBox="1"/>
          <p:nvPr/>
        </p:nvSpPr>
        <p:spPr>
          <a:xfrm>
            <a:off x="5063725" y="3761725"/>
            <a:ext cx="3498600" cy="958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700">
                <a:latin typeface="Times New Roman"/>
                <a:ea typeface="Times New Roman"/>
                <a:cs typeface="Times New Roman"/>
                <a:sym typeface="Times New Roman"/>
              </a:rPr>
              <a:t>zero-mean Gaussian noise, Ө(σ) with decaying σ, where σ is reduced by annealing rate α at each iteration.</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marL="0" lvl="0" indent="0" algn="l" rtl="0">
              <a:spcBef>
                <a:spcPts val="0"/>
              </a:spcBef>
              <a:spcAft>
                <a:spcPts val="0"/>
              </a:spcAft>
              <a:buNone/>
            </a:pPr>
            <a:endParaRPr sz="1000">
              <a:latin typeface="Times New Roman"/>
              <a:ea typeface="Times New Roman"/>
              <a:cs typeface="Times New Roman"/>
              <a:sym typeface="Times New Roman"/>
            </a:endParaRPr>
          </a:p>
        </p:txBody>
      </p:sp>
      <p:pic>
        <p:nvPicPr>
          <p:cNvPr id="4" name="Recorded Sound">
            <a:hlinkClick r:id="" action="ppaction://media"/>
            <a:extLst>
              <a:ext uri="{FF2B5EF4-FFF2-40B4-BE49-F238E27FC236}">
                <a16:creationId xmlns:a16="http://schemas.microsoft.com/office/drawing/2014/main" id="{C132E878-2B31-4712-AA79-407C1C8624F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6"/>
                                        </p:tgtEl>
                                        <p:attrNameLst>
                                          <p:attrName>style.visibility</p:attrName>
                                        </p:attrNameLst>
                                      </p:cBhvr>
                                      <p:to>
                                        <p:strVal val="visible"/>
                                      </p:to>
                                    </p:set>
                                    <p:animEffect transition="in" filter="fade">
                                      <p:cBhvr>
                                        <p:cTn id="7" dur="1000"/>
                                        <p:tgtEl>
                                          <p:spTgt spid="14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7"/>
                                        </p:tgtEl>
                                        <p:attrNameLst>
                                          <p:attrName>style.visibility</p:attrName>
                                        </p:attrNameLst>
                                      </p:cBhvr>
                                      <p:to>
                                        <p:strVal val="visible"/>
                                      </p:to>
                                    </p:set>
                                    <p:animEffect transition="in" filter="fade">
                                      <p:cBhvr>
                                        <p:cTn id="12" dur="1000"/>
                                        <p:tgtEl>
                                          <p:spTgt spid="14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8"/>
                                        </p:tgtEl>
                                        <p:attrNameLst>
                                          <p:attrName>style.visibility</p:attrName>
                                        </p:attrNameLst>
                                      </p:cBhvr>
                                      <p:to>
                                        <p:strVal val="visible"/>
                                      </p:to>
                                    </p:set>
                                    <p:animEffect transition="in" filter="fade">
                                      <p:cBhvr>
                                        <p:cTn id="17" dur="1000"/>
                                        <p:tgtEl>
                                          <p:spTgt spid="14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9"/>
                                        </p:tgtEl>
                                        <p:attrNameLst>
                                          <p:attrName>style.visibility</p:attrName>
                                        </p:attrNameLst>
                                      </p:cBhvr>
                                      <p:to>
                                        <p:strVal val="visible"/>
                                      </p:to>
                                    </p:set>
                                    <p:animEffect transition="in" filter="fade">
                                      <p:cBhvr>
                                        <p:cTn id="22" dur="1000"/>
                                        <p:tgtEl>
                                          <p:spTgt spid="14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52"/>
                                        </p:tgtEl>
                                        <p:attrNameLst>
                                          <p:attrName>style.visibility</p:attrName>
                                        </p:attrNameLst>
                                      </p:cBhvr>
                                      <p:to>
                                        <p:strVal val="visible"/>
                                      </p:to>
                                    </p:set>
                                    <p:animEffect transition="in" filter="fade">
                                      <p:cBhvr>
                                        <p:cTn id="27" dur="1000"/>
                                        <p:tgtEl>
                                          <p:spTgt spid="15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53"/>
                                        </p:tgtEl>
                                        <p:attrNameLst>
                                          <p:attrName>style.visibility</p:attrName>
                                        </p:attrNameLst>
                                      </p:cBhvr>
                                      <p:to>
                                        <p:strVal val="visible"/>
                                      </p:to>
                                    </p:set>
                                    <p:animEffect transition="in" filter="fade">
                                      <p:cBhvr>
                                        <p:cTn id="32" dur="1000"/>
                                        <p:tgtEl>
                                          <p:spTgt spid="15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50"/>
                                        </p:tgtEl>
                                        <p:attrNameLst>
                                          <p:attrName>style.visibility</p:attrName>
                                        </p:attrNameLst>
                                      </p:cBhvr>
                                      <p:to>
                                        <p:strVal val="visible"/>
                                      </p:to>
                                    </p:set>
                                    <p:animEffect transition="in" filter="fade">
                                      <p:cBhvr>
                                        <p:cTn id="37" dur="1000"/>
                                        <p:tgtEl>
                                          <p:spTgt spid="150"/>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1"/>
                                        </p:tgtEl>
                                        <p:attrNameLst>
                                          <p:attrName>style.visibility</p:attrName>
                                        </p:attrNameLst>
                                      </p:cBhvr>
                                      <p:to>
                                        <p:strVal val="visible"/>
                                      </p:to>
                                    </p:set>
                                    <p:animEffect transition="in" filter="fade">
                                      <p:cBhvr>
                                        <p:cTn id="42" dur="1000"/>
                                        <p:tgtEl>
                                          <p:spTgt spid="151"/>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617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6"/>
          <p:cNvSpPr txBox="1">
            <a:spLocks noGrp="1"/>
          </p:cNvSpPr>
          <p:nvPr>
            <p:ph type="title"/>
          </p:nvPr>
        </p:nvSpPr>
        <p:spPr>
          <a:xfrm>
            <a:off x="819150" y="251600"/>
            <a:ext cx="7735200" cy="6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Previous Techniques of Oscillator mappings</a:t>
            </a:r>
            <a:endParaRPr/>
          </a:p>
        </p:txBody>
      </p:sp>
      <p:sp>
        <p:nvSpPr>
          <p:cNvPr id="159" name="Google Shape;159;p16"/>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160" name="Google Shape;160;p16"/>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61" name="Google Shape;161;p16"/>
          <p:cNvPicPr preferRelativeResize="0"/>
          <p:nvPr/>
        </p:nvPicPr>
        <p:blipFill>
          <a:blip r:embed="rId5">
            <a:alphaModFix/>
          </a:blip>
          <a:stretch>
            <a:fillRect/>
          </a:stretch>
        </p:blipFill>
        <p:spPr>
          <a:xfrm>
            <a:off x="650550" y="1408701"/>
            <a:ext cx="3787350" cy="2752543"/>
          </a:xfrm>
          <a:prstGeom prst="rect">
            <a:avLst/>
          </a:prstGeom>
          <a:noFill/>
          <a:ln>
            <a:noFill/>
          </a:ln>
        </p:spPr>
      </p:pic>
      <p:pic>
        <p:nvPicPr>
          <p:cNvPr id="162" name="Google Shape;162;p16"/>
          <p:cNvPicPr preferRelativeResize="0"/>
          <p:nvPr/>
        </p:nvPicPr>
        <p:blipFill>
          <a:blip r:embed="rId6">
            <a:alphaModFix/>
          </a:blip>
          <a:stretch>
            <a:fillRect/>
          </a:stretch>
        </p:blipFill>
        <p:spPr>
          <a:xfrm>
            <a:off x="4706050" y="1408700"/>
            <a:ext cx="3907275" cy="2839725"/>
          </a:xfrm>
          <a:prstGeom prst="rect">
            <a:avLst/>
          </a:prstGeom>
          <a:noFill/>
          <a:ln>
            <a:noFill/>
          </a:ln>
        </p:spPr>
      </p:pic>
      <p:sp>
        <p:nvSpPr>
          <p:cNvPr id="163" name="Google Shape;163;p16"/>
          <p:cNvSpPr txBox="1"/>
          <p:nvPr/>
        </p:nvSpPr>
        <p:spPr>
          <a:xfrm>
            <a:off x="886500" y="915200"/>
            <a:ext cx="3551400" cy="49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Calibri"/>
                <a:ea typeface="Calibri"/>
                <a:cs typeface="Calibri"/>
                <a:sym typeface="Calibri"/>
              </a:rPr>
              <a:t>n</a:t>
            </a:r>
            <a:r>
              <a:rPr lang="en" sz="2000" baseline="30000">
                <a:latin typeface="Calibri"/>
                <a:ea typeface="Calibri"/>
                <a:cs typeface="Calibri"/>
                <a:sym typeface="Calibri"/>
              </a:rPr>
              <a:t>2</a:t>
            </a:r>
            <a:r>
              <a:rPr lang="en" sz="2000">
                <a:latin typeface="Calibri"/>
                <a:ea typeface="Calibri"/>
                <a:cs typeface="Calibri"/>
                <a:sym typeface="Calibri"/>
              </a:rPr>
              <a:t> Oscillator mapping</a:t>
            </a:r>
            <a:endParaRPr sz="2000">
              <a:latin typeface="Calibri"/>
              <a:ea typeface="Calibri"/>
              <a:cs typeface="Calibri"/>
              <a:sym typeface="Calibri"/>
            </a:endParaRPr>
          </a:p>
        </p:txBody>
      </p:sp>
      <p:sp>
        <p:nvSpPr>
          <p:cNvPr id="164" name="Google Shape;164;p16"/>
          <p:cNvSpPr txBox="1"/>
          <p:nvPr/>
        </p:nvSpPr>
        <p:spPr>
          <a:xfrm>
            <a:off x="5177025" y="915200"/>
            <a:ext cx="3100200" cy="49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latin typeface="Calibri"/>
                <a:ea typeface="Calibri"/>
                <a:cs typeface="Calibri"/>
                <a:sym typeface="Calibri"/>
              </a:rPr>
              <a:t>n Oscillator mapping</a:t>
            </a:r>
            <a:endParaRPr sz="2000" dirty="0">
              <a:latin typeface="Calibri"/>
              <a:ea typeface="Calibri"/>
              <a:cs typeface="Calibri"/>
              <a:sym typeface="Calibri"/>
            </a:endParaRPr>
          </a:p>
        </p:txBody>
      </p:sp>
      <p:sp>
        <p:nvSpPr>
          <p:cNvPr id="165" name="Google Shape;165;p16"/>
          <p:cNvSpPr txBox="1"/>
          <p:nvPr/>
        </p:nvSpPr>
        <p:spPr>
          <a:xfrm>
            <a:off x="604900" y="4240550"/>
            <a:ext cx="7735200" cy="6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libri"/>
                <a:ea typeface="Calibri"/>
                <a:cs typeface="Calibri"/>
                <a:sym typeface="Calibri"/>
              </a:rPr>
              <a:t>Cost function = Magnitude constraint + Unity root phase constraint +        </a:t>
            </a:r>
            <a:endParaRPr sz="1900">
              <a:latin typeface="Calibri"/>
              <a:ea typeface="Calibri"/>
              <a:cs typeface="Calibri"/>
              <a:sym typeface="Calibri"/>
            </a:endParaRPr>
          </a:p>
        </p:txBody>
      </p:sp>
      <p:sp>
        <p:nvSpPr>
          <p:cNvPr id="166" name="Google Shape;166;p16"/>
          <p:cNvSpPr txBox="1"/>
          <p:nvPr/>
        </p:nvSpPr>
        <p:spPr>
          <a:xfrm>
            <a:off x="2141925" y="4550150"/>
            <a:ext cx="6135300" cy="35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libri"/>
                <a:ea typeface="Calibri"/>
                <a:cs typeface="Calibri"/>
                <a:sym typeface="Calibri"/>
              </a:rPr>
              <a:t>Syntactic constraint + Distance minimimization constraint</a:t>
            </a:r>
            <a:endParaRPr>
              <a:latin typeface="Calibri"/>
              <a:ea typeface="Calibri"/>
              <a:cs typeface="Calibri"/>
              <a:sym typeface="Calibri"/>
            </a:endParaRPr>
          </a:p>
        </p:txBody>
      </p:sp>
      <p:pic>
        <p:nvPicPr>
          <p:cNvPr id="2" name="Recorded Sound">
            <a:hlinkClick r:id="" action="ppaction://media"/>
            <a:extLst>
              <a:ext uri="{FF2B5EF4-FFF2-40B4-BE49-F238E27FC236}">
                <a16:creationId xmlns:a16="http://schemas.microsoft.com/office/drawing/2014/main" id="{133E64DE-E005-40A7-A1BD-392B346148D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5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7"/>
          <p:cNvSpPr txBox="1">
            <a:spLocks noGrp="1"/>
          </p:cNvSpPr>
          <p:nvPr>
            <p:ph type="title"/>
          </p:nvPr>
        </p:nvSpPr>
        <p:spPr>
          <a:xfrm>
            <a:off x="819150" y="4031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Simulation results for n-Oscillator mapping</a:t>
            </a:r>
            <a:endParaRPr/>
          </a:p>
        </p:txBody>
      </p:sp>
      <p:sp>
        <p:nvSpPr>
          <p:cNvPr id="172" name="Google Shape;172;p17"/>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173" name="Google Shape;173;p17"/>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74" name="Google Shape;174;p17"/>
          <p:cNvPicPr preferRelativeResize="0"/>
          <p:nvPr/>
        </p:nvPicPr>
        <p:blipFill rotWithShape="1">
          <a:blip r:embed="rId5">
            <a:alphaModFix/>
          </a:blip>
          <a:srcRect l="19356" t="38699" r="26769" b="38327"/>
          <a:stretch/>
        </p:blipFill>
        <p:spPr>
          <a:xfrm>
            <a:off x="1474837" y="1990725"/>
            <a:ext cx="6194325" cy="1770975"/>
          </a:xfrm>
          <a:prstGeom prst="rect">
            <a:avLst/>
          </a:prstGeom>
          <a:noFill/>
          <a:ln>
            <a:noFill/>
          </a:ln>
        </p:spPr>
      </p:pic>
      <p:sp>
        <p:nvSpPr>
          <p:cNvPr id="175" name="Google Shape;175;p17"/>
          <p:cNvSpPr txBox="1"/>
          <p:nvPr/>
        </p:nvSpPr>
        <p:spPr>
          <a:xfrm>
            <a:off x="604900" y="1269250"/>
            <a:ext cx="7846200" cy="6489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600">
                <a:latin typeface="Times New Roman"/>
                <a:ea typeface="Times New Roman"/>
                <a:cs typeface="Times New Roman"/>
                <a:sym typeface="Times New Roman"/>
              </a:rPr>
              <a:t> For different numbers of cities(n), the success probability is calculated for 4 different annealing rates ( 1 - α values are mentioned in the below tables).</a:t>
            </a:r>
            <a:endParaRPr sz="2000">
              <a:latin typeface="Calibri"/>
              <a:ea typeface="Calibri"/>
              <a:cs typeface="Calibri"/>
              <a:sym typeface="Calibri"/>
            </a:endParaRPr>
          </a:p>
        </p:txBody>
      </p:sp>
      <p:pic>
        <p:nvPicPr>
          <p:cNvPr id="176" name="Google Shape;176;p17"/>
          <p:cNvPicPr preferRelativeResize="0"/>
          <p:nvPr/>
        </p:nvPicPr>
        <p:blipFill>
          <a:blip r:embed="rId6">
            <a:alphaModFix/>
          </a:blip>
          <a:stretch>
            <a:fillRect/>
          </a:stretch>
        </p:blipFill>
        <p:spPr>
          <a:xfrm>
            <a:off x="1563550" y="3834275"/>
            <a:ext cx="5987825" cy="753350"/>
          </a:xfrm>
          <a:prstGeom prst="rect">
            <a:avLst/>
          </a:prstGeom>
          <a:noFill/>
          <a:ln>
            <a:noFill/>
          </a:ln>
        </p:spPr>
      </p:pic>
      <p:pic>
        <p:nvPicPr>
          <p:cNvPr id="2" name="Recorded Sound">
            <a:hlinkClick r:id="" action="ppaction://media"/>
            <a:extLst>
              <a:ext uri="{FF2B5EF4-FFF2-40B4-BE49-F238E27FC236}">
                <a16:creationId xmlns:a16="http://schemas.microsoft.com/office/drawing/2014/main" id="{3A9425D4-5B40-4880-9E46-39D15A668D6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5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8"/>
          <p:cNvSpPr txBox="1">
            <a:spLocks noGrp="1"/>
          </p:cNvSpPr>
          <p:nvPr>
            <p:ph type="title"/>
          </p:nvPr>
        </p:nvSpPr>
        <p:spPr>
          <a:xfrm>
            <a:off x="819150" y="325350"/>
            <a:ext cx="7505700" cy="63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1155CC"/>
                </a:solidFill>
              </a:rPr>
              <a:t>2D Oscillator: Variant I</a:t>
            </a:r>
            <a:endParaRPr>
              <a:solidFill>
                <a:srgbClr val="1155CC"/>
              </a:solidFill>
            </a:endParaRPr>
          </a:p>
        </p:txBody>
      </p:sp>
      <p:sp>
        <p:nvSpPr>
          <p:cNvPr id="182" name="Google Shape;182;p18"/>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83" name="Google Shape;183;p18"/>
          <p:cNvPicPr preferRelativeResize="0"/>
          <p:nvPr/>
        </p:nvPicPr>
        <p:blipFill>
          <a:blip r:embed="rId5">
            <a:alphaModFix/>
          </a:blip>
          <a:stretch>
            <a:fillRect/>
          </a:stretch>
        </p:blipFill>
        <p:spPr>
          <a:xfrm>
            <a:off x="4572000" y="1017050"/>
            <a:ext cx="3613575" cy="2527450"/>
          </a:xfrm>
          <a:prstGeom prst="rect">
            <a:avLst/>
          </a:prstGeom>
          <a:noFill/>
          <a:ln>
            <a:noFill/>
          </a:ln>
        </p:spPr>
      </p:pic>
      <p:pic>
        <p:nvPicPr>
          <p:cNvPr id="184" name="Google Shape;184;p18"/>
          <p:cNvPicPr preferRelativeResize="0"/>
          <p:nvPr/>
        </p:nvPicPr>
        <p:blipFill>
          <a:blip r:embed="rId6">
            <a:alphaModFix/>
          </a:blip>
          <a:stretch>
            <a:fillRect/>
          </a:stretch>
        </p:blipFill>
        <p:spPr>
          <a:xfrm>
            <a:off x="755100" y="1080800"/>
            <a:ext cx="3551650" cy="2363475"/>
          </a:xfrm>
          <a:prstGeom prst="rect">
            <a:avLst/>
          </a:prstGeom>
          <a:noFill/>
          <a:ln>
            <a:noFill/>
          </a:ln>
        </p:spPr>
      </p:pic>
      <p:pic>
        <p:nvPicPr>
          <p:cNvPr id="185" name="Google Shape;185;p18"/>
          <p:cNvPicPr preferRelativeResize="0"/>
          <p:nvPr/>
        </p:nvPicPr>
        <p:blipFill>
          <a:blip r:embed="rId7">
            <a:alphaModFix/>
          </a:blip>
          <a:stretch>
            <a:fillRect/>
          </a:stretch>
        </p:blipFill>
        <p:spPr>
          <a:xfrm>
            <a:off x="929350" y="3444275"/>
            <a:ext cx="3215150" cy="450175"/>
          </a:xfrm>
          <a:prstGeom prst="rect">
            <a:avLst/>
          </a:prstGeom>
          <a:noFill/>
          <a:ln>
            <a:noFill/>
          </a:ln>
        </p:spPr>
      </p:pic>
      <p:pic>
        <p:nvPicPr>
          <p:cNvPr id="186" name="Google Shape;186;p18"/>
          <p:cNvPicPr preferRelativeResize="0"/>
          <p:nvPr/>
        </p:nvPicPr>
        <p:blipFill>
          <a:blip r:embed="rId8">
            <a:alphaModFix/>
          </a:blip>
          <a:stretch>
            <a:fillRect/>
          </a:stretch>
        </p:blipFill>
        <p:spPr>
          <a:xfrm>
            <a:off x="5191650" y="3444275"/>
            <a:ext cx="2639950" cy="994450"/>
          </a:xfrm>
          <a:prstGeom prst="rect">
            <a:avLst/>
          </a:prstGeom>
          <a:noFill/>
          <a:ln>
            <a:noFill/>
          </a:ln>
        </p:spPr>
      </p:pic>
      <p:pic>
        <p:nvPicPr>
          <p:cNvPr id="3" name="Recorded Sound">
            <a:hlinkClick r:id="" action="ppaction://media"/>
            <a:extLst>
              <a:ext uri="{FF2B5EF4-FFF2-40B4-BE49-F238E27FC236}">
                <a16:creationId xmlns:a16="http://schemas.microsoft.com/office/drawing/2014/main" id="{B154F41E-F8A0-4542-8D8F-93994AE0A6D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2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19"/>
          <p:cNvSpPr txBox="1">
            <a:spLocks noGrp="1"/>
          </p:cNvSpPr>
          <p:nvPr>
            <p:ph type="title"/>
          </p:nvPr>
        </p:nvSpPr>
        <p:spPr>
          <a:xfrm>
            <a:off x="819150" y="428575"/>
            <a:ext cx="7505700" cy="75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Cost function and results</a:t>
            </a:r>
            <a:endParaRPr/>
          </a:p>
        </p:txBody>
      </p:sp>
      <p:sp>
        <p:nvSpPr>
          <p:cNvPr id="192" name="Google Shape;192;p1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193" name="Google Shape;193;p19"/>
          <p:cNvPicPr preferRelativeResize="0"/>
          <p:nvPr/>
        </p:nvPicPr>
        <p:blipFill rotWithShape="1">
          <a:blip r:embed="rId5">
            <a:alphaModFix/>
          </a:blip>
          <a:srcRect l="22584" t="53384" r="24351" b="30009"/>
          <a:stretch/>
        </p:blipFill>
        <p:spPr>
          <a:xfrm>
            <a:off x="819150" y="1180675"/>
            <a:ext cx="7505699" cy="1312600"/>
          </a:xfrm>
          <a:prstGeom prst="rect">
            <a:avLst/>
          </a:prstGeom>
          <a:noFill/>
          <a:ln>
            <a:noFill/>
          </a:ln>
        </p:spPr>
      </p:pic>
      <p:pic>
        <p:nvPicPr>
          <p:cNvPr id="194" name="Google Shape;194;p19"/>
          <p:cNvPicPr preferRelativeResize="0"/>
          <p:nvPr/>
        </p:nvPicPr>
        <p:blipFill rotWithShape="1">
          <a:blip r:embed="rId6">
            <a:alphaModFix/>
          </a:blip>
          <a:srcRect l="19676" t="32408" r="27259" b="44927"/>
          <a:stretch/>
        </p:blipFill>
        <p:spPr>
          <a:xfrm>
            <a:off x="1017850" y="2714575"/>
            <a:ext cx="6931750" cy="1917300"/>
          </a:xfrm>
          <a:prstGeom prst="rect">
            <a:avLst/>
          </a:prstGeom>
          <a:noFill/>
          <a:ln>
            <a:noFill/>
          </a:ln>
        </p:spPr>
      </p:pic>
      <p:pic>
        <p:nvPicPr>
          <p:cNvPr id="4" name="Recorded Sound">
            <a:hlinkClick r:id="" action="ppaction://media"/>
            <a:extLst>
              <a:ext uri="{FF2B5EF4-FFF2-40B4-BE49-F238E27FC236}">
                <a16:creationId xmlns:a16="http://schemas.microsoft.com/office/drawing/2014/main" id="{A6E261BB-F034-45A4-9695-C4A335D6748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0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a:spLocks noGrp="1"/>
          </p:cNvSpPr>
          <p:nvPr>
            <p:ph type="title"/>
          </p:nvPr>
        </p:nvSpPr>
        <p:spPr>
          <a:xfrm>
            <a:off x="819150" y="329425"/>
            <a:ext cx="7505700" cy="67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1155CC"/>
                </a:solidFill>
              </a:rPr>
              <a:t>2D Oscillator: Variant II</a:t>
            </a:r>
            <a:endParaRPr>
              <a:solidFill>
                <a:srgbClr val="1155CC"/>
              </a:solidFill>
            </a:endParaRPr>
          </a:p>
        </p:txBody>
      </p:sp>
      <p:sp>
        <p:nvSpPr>
          <p:cNvPr id="200" name="Google Shape;200;p20"/>
          <p:cNvSpPr txBox="1">
            <a:spLocks noGrp="1"/>
          </p:cNvSpPr>
          <p:nvPr>
            <p:ph type="body" idx="1"/>
          </p:nvPr>
        </p:nvSpPr>
        <p:spPr>
          <a:xfrm>
            <a:off x="487200" y="900525"/>
            <a:ext cx="3952200" cy="7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t>Magnitude constraint replaced by surface constraint</a:t>
            </a:r>
            <a:endParaRPr sz="1800"/>
          </a:p>
        </p:txBody>
      </p:sp>
      <p:pic>
        <p:nvPicPr>
          <p:cNvPr id="201" name="Google Shape;201;p20"/>
          <p:cNvPicPr preferRelativeResize="0"/>
          <p:nvPr/>
        </p:nvPicPr>
        <p:blipFill rotWithShape="1">
          <a:blip r:embed="rId5">
            <a:alphaModFix/>
          </a:blip>
          <a:srcRect l="25127" t="53638" r="54674" b="38902"/>
          <a:stretch/>
        </p:blipFill>
        <p:spPr>
          <a:xfrm>
            <a:off x="4247750" y="900525"/>
            <a:ext cx="4439049" cy="914400"/>
          </a:xfrm>
          <a:prstGeom prst="rect">
            <a:avLst/>
          </a:prstGeom>
          <a:noFill/>
          <a:ln>
            <a:noFill/>
          </a:ln>
        </p:spPr>
      </p:pic>
      <p:pic>
        <p:nvPicPr>
          <p:cNvPr id="202" name="Google Shape;202;p20"/>
          <p:cNvPicPr preferRelativeResize="0"/>
          <p:nvPr/>
        </p:nvPicPr>
        <p:blipFill rotWithShape="1">
          <a:blip r:embed="rId6">
            <a:alphaModFix/>
          </a:blip>
          <a:srcRect l="43784" t="43903" r="30850" b="47561"/>
          <a:stretch/>
        </p:blipFill>
        <p:spPr>
          <a:xfrm>
            <a:off x="3582350" y="1708350"/>
            <a:ext cx="5327400" cy="914400"/>
          </a:xfrm>
          <a:prstGeom prst="rect">
            <a:avLst/>
          </a:prstGeom>
          <a:noFill/>
          <a:ln>
            <a:noFill/>
          </a:ln>
        </p:spPr>
      </p:pic>
      <p:sp>
        <p:nvSpPr>
          <p:cNvPr id="203" name="Google Shape;203;p20"/>
          <p:cNvSpPr txBox="1"/>
          <p:nvPr/>
        </p:nvSpPr>
        <p:spPr>
          <a:xfrm>
            <a:off x="417375" y="1794375"/>
            <a:ext cx="3405000" cy="57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latin typeface="Calibri"/>
                <a:ea typeface="Calibri"/>
                <a:cs typeface="Calibri"/>
                <a:sym typeface="Calibri"/>
              </a:rPr>
              <a:t>Gradient calculated for 2 vectors</a:t>
            </a:r>
            <a:endParaRPr sz="1700">
              <a:latin typeface="Calibri"/>
              <a:ea typeface="Calibri"/>
              <a:cs typeface="Calibri"/>
              <a:sym typeface="Calibri"/>
            </a:endParaRPr>
          </a:p>
        </p:txBody>
      </p:sp>
      <p:sp>
        <p:nvSpPr>
          <p:cNvPr id="204" name="Google Shape;204;p20"/>
          <p:cNvSpPr txBox="1"/>
          <p:nvPr/>
        </p:nvSpPr>
        <p:spPr>
          <a:xfrm>
            <a:off x="662875" y="2406025"/>
            <a:ext cx="7662000" cy="57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latin typeface="Calibri"/>
                <a:ea typeface="Calibri"/>
                <a:cs typeface="Calibri"/>
                <a:sym typeface="Calibri"/>
              </a:rPr>
              <a:t>Gradient converted to complex number by chain rule</a:t>
            </a:r>
            <a:endParaRPr sz="1800" dirty="0">
              <a:latin typeface="Calibri"/>
              <a:ea typeface="Calibri"/>
              <a:cs typeface="Calibri"/>
              <a:sym typeface="Calibri"/>
            </a:endParaRPr>
          </a:p>
        </p:txBody>
      </p:sp>
      <p:pic>
        <p:nvPicPr>
          <p:cNvPr id="205" name="Google Shape;205;p20"/>
          <p:cNvPicPr preferRelativeResize="0"/>
          <p:nvPr/>
        </p:nvPicPr>
        <p:blipFill rotWithShape="1">
          <a:blip r:embed="rId7">
            <a:alphaModFix/>
          </a:blip>
          <a:srcRect l="19603" t="55611" r="26966" b="21704"/>
          <a:stretch/>
        </p:blipFill>
        <p:spPr>
          <a:xfrm>
            <a:off x="307250" y="2777175"/>
            <a:ext cx="8480224" cy="2182625"/>
          </a:xfrm>
          <a:prstGeom prst="rect">
            <a:avLst/>
          </a:prstGeom>
          <a:noFill/>
          <a:ln>
            <a:noFill/>
          </a:ln>
        </p:spPr>
      </p:pic>
      <p:pic>
        <p:nvPicPr>
          <p:cNvPr id="3" name="Recorded Sound">
            <a:hlinkClick r:id="" action="ppaction://media"/>
            <a:extLst>
              <a:ext uri="{FF2B5EF4-FFF2-40B4-BE49-F238E27FC236}">
                <a16:creationId xmlns:a16="http://schemas.microsoft.com/office/drawing/2014/main" id="{FC435566-3704-478F-88DC-C36BC7D117C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2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1"/>
          <p:cNvSpPr txBox="1">
            <a:spLocks noGrp="1"/>
          </p:cNvSpPr>
          <p:nvPr>
            <p:ph type="title"/>
          </p:nvPr>
        </p:nvSpPr>
        <p:spPr>
          <a:xfrm>
            <a:off x="819150" y="270075"/>
            <a:ext cx="7505700" cy="60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1155CC"/>
                </a:solidFill>
              </a:rPr>
              <a:t>2D Oscillator: Variant III</a:t>
            </a:r>
            <a:endParaRPr>
              <a:solidFill>
                <a:srgbClr val="1155CC"/>
              </a:solidFill>
            </a:endParaRPr>
          </a:p>
        </p:txBody>
      </p:sp>
      <p:sp>
        <p:nvSpPr>
          <p:cNvPr id="211" name="Google Shape;211;p21"/>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212" name="Google Shape;212;p21"/>
          <p:cNvSpPr txBox="1"/>
          <p:nvPr/>
        </p:nvSpPr>
        <p:spPr>
          <a:xfrm>
            <a:off x="1117075" y="896125"/>
            <a:ext cx="72057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Syntactic constraint modified with distance along toroidal surface between the points</a:t>
            </a:r>
            <a:endParaRPr>
              <a:latin typeface="Calibri"/>
              <a:ea typeface="Calibri"/>
              <a:cs typeface="Calibri"/>
              <a:sym typeface="Calibri"/>
            </a:endParaRPr>
          </a:p>
        </p:txBody>
      </p:sp>
      <p:pic>
        <p:nvPicPr>
          <p:cNvPr id="213" name="Google Shape;213;p21"/>
          <p:cNvPicPr preferRelativeResize="0"/>
          <p:nvPr/>
        </p:nvPicPr>
        <p:blipFill>
          <a:blip r:embed="rId5">
            <a:alphaModFix/>
          </a:blip>
          <a:stretch>
            <a:fillRect/>
          </a:stretch>
        </p:blipFill>
        <p:spPr>
          <a:xfrm>
            <a:off x="614575" y="1350275"/>
            <a:ext cx="4031138" cy="2448000"/>
          </a:xfrm>
          <a:prstGeom prst="rect">
            <a:avLst/>
          </a:prstGeom>
          <a:noFill/>
          <a:ln>
            <a:noFill/>
          </a:ln>
        </p:spPr>
      </p:pic>
      <p:pic>
        <p:nvPicPr>
          <p:cNvPr id="214" name="Google Shape;214;p21"/>
          <p:cNvPicPr preferRelativeResize="0"/>
          <p:nvPr/>
        </p:nvPicPr>
        <p:blipFill>
          <a:blip r:embed="rId6">
            <a:alphaModFix/>
          </a:blip>
          <a:stretch>
            <a:fillRect/>
          </a:stretch>
        </p:blipFill>
        <p:spPr>
          <a:xfrm>
            <a:off x="4895675" y="1409700"/>
            <a:ext cx="3771900" cy="1952625"/>
          </a:xfrm>
          <a:prstGeom prst="rect">
            <a:avLst/>
          </a:prstGeom>
          <a:noFill/>
          <a:ln>
            <a:noFill/>
          </a:ln>
        </p:spPr>
      </p:pic>
      <p:pic>
        <p:nvPicPr>
          <p:cNvPr id="215" name="Google Shape;215;p21"/>
          <p:cNvPicPr preferRelativeResize="0"/>
          <p:nvPr/>
        </p:nvPicPr>
        <p:blipFill rotWithShape="1">
          <a:blip r:embed="rId7">
            <a:alphaModFix/>
          </a:blip>
          <a:srcRect l="33293" t="47971" r="44420" b="34621"/>
          <a:stretch/>
        </p:blipFill>
        <p:spPr>
          <a:xfrm>
            <a:off x="5204875" y="3543800"/>
            <a:ext cx="3326698" cy="1245300"/>
          </a:xfrm>
          <a:prstGeom prst="rect">
            <a:avLst/>
          </a:prstGeom>
          <a:noFill/>
          <a:ln>
            <a:noFill/>
          </a:ln>
        </p:spPr>
      </p:pic>
      <p:sp>
        <p:nvSpPr>
          <p:cNvPr id="216" name="Google Shape;216;p21"/>
          <p:cNvSpPr txBox="1"/>
          <p:nvPr/>
        </p:nvSpPr>
        <p:spPr>
          <a:xfrm>
            <a:off x="601500" y="4087800"/>
            <a:ext cx="4382400" cy="70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Calibri"/>
                <a:ea typeface="Calibri"/>
                <a:cs typeface="Calibri"/>
                <a:sym typeface="Calibri"/>
              </a:rPr>
              <a:t>New Syntactic constraint: </a:t>
            </a:r>
            <a:r>
              <a:rPr lang="en" sz="1800">
                <a:latin typeface="Times New Roman"/>
                <a:ea typeface="Times New Roman"/>
                <a:cs typeface="Times New Roman"/>
                <a:sym typeface="Times New Roman"/>
              </a:rPr>
              <a:t>C∑</a:t>
            </a:r>
            <a:r>
              <a:rPr lang="en" sz="1800" baseline="-25000">
                <a:latin typeface="Times New Roman"/>
                <a:ea typeface="Times New Roman"/>
                <a:cs typeface="Times New Roman"/>
                <a:sym typeface="Times New Roman"/>
              </a:rPr>
              <a:t>ij</a:t>
            </a:r>
            <a:r>
              <a:rPr lang="en" sz="1800">
                <a:latin typeface="Times New Roman"/>
                <a:ea typeface="Times New Roman"/>
                <a:cs typeface="Times New Roman"/>
                <a:sym typeface="Times New Roman"/>
              </a:rPr>
              <a:t> dist(i,j)</a:t>
            </a:r>
            <a:r>
              <a:rPr lang="en" sz="1800" baseline="30000">
                <a:latin typeface="Times New Roman"/>
                <a:ea typeface="Times New Roman"/>
                <a:cs typeface="Times New Roman"/>
                <a:sym typeface="Times New Roman"/>
              </a:rPr>
              <a:t>2</a:t>
            </a:r>
            <a:endParaRPr sz="2000" baseline="30000">
              <a:latin typeface="Calibri"/>
              <a:ea typeface="Calibri"/>
              <a:cs typeface="Calibri"/>
              <a:sym typeface="Calibri"/>
            </a:endParaRPr>
          </a:p>
        </p:txBody>
      </p:sp>
      <p:pic>
        <p:nvPicPr>
          <p:cNvPr id="217" name="Google Shape;217;p21"/>
          <p:cNvPicPr preferRelativeResize="0"/>
          <p:nvPr/>
        </p:nvPicPr>
        <p:blipFill rotWithShape="1">
          <a:blip r:embed="rId8">
            <a:alphaModFix/>
          </a:blip>
          <a:srcRect l="22311" t="46592" r="28630" b="31092"/>
          <a:stretch/>
        </p:blipFill>
        <p:spPr>
          <a:xfrm>
            <a:off x="549725" y="1409700"/>
            <a:ext cx="8117851" cy="2075946"/>
          </a:xfrm>
          <a:prstGeom prst="rect">
            <a:avLst/>
          </a:prstGeom>
          <a:noFill/>
          <a:ln>
            <a:noFill/>
          </a:ln>
        </p:spPr>
      </p:pic>
      <p:pic>
        <p:nvPicPr>
          <p:cNvPr id="2" name="Recorded Sound">
            <a:hlinkClick r:id="" action="ppaction://media"/>
            <a:extLst>
              <a:ext uri="{FF2B5EF4-FFF2-40B4-BE49-F238E27FC236}">
                <a16:creationId xmlns:a16="http://schemas.microsoft.com/office/drawing/2014/main" id="{2C79644B-4B9E-4628-ADE9-46C7A2523E0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67200" y="2266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7"/>
                                        </p:tgtEl>
                                        <p:attrNameLst>
                                          <p:attrName>style.visibility</p:attrName>
                                        </p:attrNameLst>
                                      </p:cBhvr>
                                      <p:to>
                                        <p:strVal val="visible"/>
                                      </p:to>
                                    </p:set>
                                    <p:anim calcmode="lin" valueType="num">
                                      <p:cBhvr additive="base">
                                        <p:cTn id="7" dur="1000"/>
                                        <p:tgtEl>
                                          <p:spTgt spid="21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737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485</Words>
  <Application>Microsoft Office PowerPoint</Application>
  <PresentationFormat>On-screen Show (16:9)</PresentationFormat>
  <Paragraphs>54</Paragraphs>
  <Slides>17</Slides>
  <Notes>17</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Nunito</vt:lpstr>
      <vt:lpstr>Calibri</vt:lpstr>
      <vt:lpstr>Times New Roman</vt:lpstr>
      <vt:lpstr>Shift</vt:lpstr>
      <vt:lpstr>2D Oscillators for Oscillatory Neural Network to solve n-city Travelling Salesman Problem</vt:lpstr>
      <vt:lpstr>Overview of the Project</vt:lpstr>
      <vt:lpstr>Mechanism of ONN</vt:lpstr>
      <vt:lpstr>Previous Techniques of Oscillator mappings</vt:lpstr>
      <vt:lpstr>Simulation results for n-Oscillator mapping</vt:lpstr>
      <vt:lpstr>2D Oscillator: Variant I</vt:lpstr>
      <vt:lpstr>Cost function and results</vt:lpstr>
      <vt:lpstr>2D Oscillator: Variant II</vt:lpstr>
      <vt:lpstr>2D Oscillator: Variant III</vt:lpstr>
      <vt:lpstr>2D Oscillator: Hybrid (Variant II &amp; III)</vt:lpstr>
      <vt:lpstr>Results</vt:lpstr>
      <vt:lpstr>PowerPoint Presentation</vt:lpstr>
      <vt:lpstr>PowerPoint Presentation</vt:lpstr>
      <vt:lpstr>PowerPoint Presentation</vt:lpstr>
      <vt:lpstr>Computation Time Performance</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2D Oscillators for Oscillatory Neural Network to solve n-city Travelling Salesman Problem</dc:title>
  <cp:lastModifiedBy>Sai Gaurav Anugole</cp:lastModifiedBy>
  <cp:revision>12</cp:revision>
  <dcterms:modified xsi:type="dcterms:W3CDTF">2020-06-25T18:32:08Z</dcterms:modified>
</cp:coreProperties>
</file>